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70"/>
    <a:srgbClr val="E84E0F"/>
    <a:srgbClr val="00A2A3"/>
    <a:srgbClr val="1D0E46"/>
    <a:srgbClr val="2F52A0"/>
    <a:srgbClr val="575756"/>
    <a:srgbClr val="E83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94" d="100"/>
          <a:sy n="194" d="100"/>
        </p:scale>
        <p:origin x="756" y="1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6A0BF-DA37-584F-9962-414DB432769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7B648-3C04-6D40-88B8-6219B4E9F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10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79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cs-CZ" b="0" dirty="0" err="1"/>
              <a:t>Presentation</a:t>
            </a:r>
            <a:r>
              <a:rPr lang="cs-CZ" b="0" dirty="0"/>
              <a:t> text (</a:t>
            </a:r>
            <a:r>
              <a:rPr lang="cs-CZ" b="0" dirty="0" err="1"/>
              <a:t>color</a:t>
            </a:r>
            <a:r>
              <a:rPr lang="cs-CZ" b="0" dirty="0"/>
              <a:t> 2)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4405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590" y="867026"/>
            <a:ext cx="8580600" cy="39996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b="0" dirty="0" err="1"/>
              <a:t>Presentation</a:t>
            </a:r>
            <a:r>
              <a:rPr lang="cs-CZ" b="0" dirty="0"/>
              <a:t> text (</a:t>
            </a:r>
            <a:r>
              <a:rPr lang="cs-CZ" b="0" dirty="0" err="1"/>
              <a:t>color</a:t>
            </a:r>
            <a:r>
              <a:rPr lang="cs-CZ" b="0" dirty="0"/>
              <a:t> 2)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80304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1800" b="1" i="0" kern="1200" baseline="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70000"/>
        </a:lnSpc>
        <a:spcBef>
          <a:spcPts val="600"/>
        </a:spcBef>
        <a:buFontTx/>
        <a:buNone/>
        <a:defRPr sz="1800" b="1" kern="1200" baseline="0">
          <a:solidFill>
            <a:srgbClr val="003770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ts val="600"/>
        </a:spcBef>
        <a:buFont typeface="Arial"/>
        <a:buChar char="–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600"/>
        </a:spcBef>
        <a:buFont typeface="Arial"/>
        <a:buChar char="•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600"/>
        </a:spcBef>
        <a:buFont typeface="Arial"/>
        <a:buChar char="–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600"/>
        </a:spcBef>
        <a:buFont typeface="Arial"/>
        <a:buChar char="»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234" y="3339820"/>
            <a:ext cx="8247362" cy="160326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Title/Name of Presentation</a:t>
            </a:r>
          </a:p>
          <a:p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Presentation Subtitle</a:t>
            </a:r>
          </a:p>
          <a:p>
            <a:r>
              <a:rPr lang="en-US" i="1" dirty="0">
                <a:solidFill>
                  <a:schemeClr val="bg1"/>
                </a:solidFill>
                <a:latin typeface="Arial"/>
                <a:cs typeface="Arial"/>
              </a:rPr>
              <a:t>Author Name</a:t>
            </a:r>
            <a:endParaRPr lang="cs-CZ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GB" i="1" dirty="0">
                <a:solidFill>
                  <a:schemeClr val="bg1"/>
                </a:solidFill>
                <a:latin typeface="Arial"/>
                <a:cs typeface="Arial"/>
              </a:rPr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1600062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089" y="564157"/>
            <a:ext cx="8875058" cy="4270059"/>
          </a:xfrm>
        </p:spPr>
        <p:txBody>
          <a:bodyPr/>
          <a:lstStyle/>
          <a:p>
            <a:pPr marL="8255" marR="6985" algn="ctr" rtl="0">
              <a:spcBef>
                <a:spcPts val="1770"/>
              </a:spcBef>
              <a:spcAft>
                <a:spcPts val="0"/>
              </a:spcAft>
            </a:pPr>
            <a:endParaRPr lang="cs-CZ" sz="1800" dirty="0">
              <a:solidFill>
                <a:srgbClr val="00377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255" marR="6985" algn="ctr" rtl="0">
              <a:spcBef>
                <a:spcPts val="1770"/>
              </a:spcBef>
              <a:spcAft>
                <a:spcPts val="0"/>
              </a:spcAft>
            </a:pPr>
            <a:r>
              <a:rPr lang="en-GB" sz="1800" dirty="0">
                <a:solidFill>
                  <a:srgbClr val="00377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EACCME® Criteria for the Accreditation of Live Educational Events (LEEs)</a:t>
            </a:r>
            <a:endParaRPr lang="cs-CZ" sz="1800" dirty="0">
              <a:solidFill>
                <a:srgbClr val="00377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255" marR="6985" algn="ctr" rtl="0">
              <a:spcBef>
                <a:spcPts val="1770"/>
              </a:spcBef>
              <a:spcAft>
                <a:spcPts val="0"/>
              </a:spcAft>
            </a:pPr>
            <a:r>
              <a:rPr lang="en-GB" sz="1400" dirty="0">
                <a:solidFill>
                  <a:srgbClr val="E84E0F"/>
                </a:solidFill>
              </a:rPr>
              <a:t>Conflict of Interest Disclosure Form</a:t>
            </a:r>
            <a:endParaRPr lang="cs-CZ" sz="1300" b="0" i="0" u="sng" dirty="0">
              <a:effectLst/>
              <a:latin typeface="Trebuchet MS" panose="020B0603020202020204" pitchFamily="34" charset="0"/>
            </a:endParaRPr>
          </a:p>
          <a:p>
            <a:pPr marL="2540" marR="6985" algn="ctr" rtl="0">
              <a:spcBef>
                <a:spcPts val="685"/>
              </a:spcBef>
              <a:spcAft>
                <a:spcPts val="0"/>
              </a:spcAft>
            </a:pPr>
            <a:r>
              <a:rPr lang="en-GB" sz="1300" b="0" i="0" u="sng" dirty="0">
                <a:effectLst/>
                <a:latin typeface="Trebuchet MS" panose="020B0603020202020204" pitchFamily="34" charset="0"/>
              </a:rPr>
              <a:t>DISCLOSURE</a:t>
            </a:r>
            <a:endParaRPr lang="cs-CZ" sz="1300" b="0" i="0" u="sng" dirty="0">
              <a:effectLst/>
              <a:latin typeface="Trebuchet MS" panose="020B0603020202020204" pitchFamily="34" charset="0"/>
            </a:endParaRPr>
          </a:p>
          <a:p>
            <a:pPr marL="2540" marR="6985" algn="ctr" rtl="0">
              <a:spcBef>
                <a:spcPts val="685"/>
              </a:spcBef>
              <a:spcAft>
                <a:spcPts val="0"/>
              </a:spcAft>
            </a:pPr>
            <a:endParaRPr lang="en-GB" sz="1300" b="0" dirty="0">
              <a:effectLst/>
            </a:endParaRPr>
          </a:p>
          <a:p>
            <a:pPr marL="666750" rtl="0">
              <a:spcBef>
                <a:spcPts val="1080"/>
              </a:spcBef>
              <a:spcAft>
                <a:spcPts val="1200"/>
              </a:spcAft>
            </a:pPr>
            <a:r>
              <a:rPr lang="en-GB" sz="1300" b="0" i="0" u="none" strike="noStrike" dirty="0">
                <a:effectLst/>
                <a:latin typeface="Quattrocento Sans" panose="020B0502050000020003" pitchFamily="34" charset="0"/>
              </a:rPr>
              <a:t> </a:t>
            </a:r>
            <a:r>
              <a:rPr lang="cs-CZ" sz="1300" b="0" i="0" u="none" strike="noStrike" dirty="0">
                <a:effectLst/>
                <a:latin typeface="Quattrocento Sans" panose="020B0502050000020003" pitchFamily="34" charset="0"/>
              </a:rPr>
              <a:t>   </a:t>
            </a:r>
            <a:r>
              <a:rPr lang="en-GB" sz="1300" b="0" i="0" u="sng" strike="noStrike" dirty="0">
                <a:effectLst/>
                <a:latin typeface="Trebuchet MS" panose="020B0603020202020204" pitchFamily="34" charset="0"/>
              </a:rPr>
              <a:t>I have no potential conflict of interest to report</a:t>
            </a:r>
            <a:endParaRPr lang="en-GB" sz="1300" b="0" u="sng" dirty="0">
              <a:effectLst/>
            </a:endParaRPr>
          </a:p>
          <a:p>
            <a:pPr marL="666750" rtl="0">
              <a:spcBef>
                <a:spcPts val="210"/>
              </a:spcBef>
              <a:spcAft>
                <a:spcPts val="0"/>
              </a:spcAft>
            </a:pPr>
            <a:r>
              <a:rPr lang="en-GB" sz="1300" b="0" i="0" u="none" strike="noStrike" dirty="0">
                <a:effectLst/>
                <a:latin typeface="Quattrocento Sans" panose="020B0502050000020003" pitchFamily="34" charset="0"/>
              </a:rPr>
              <a:t> </a:t>
            </a:r>
            <a:r>
              <a:rPr lang="cs-CZ" sz="1300" b="0" i="0" u="none" strike="noStrike" dirty="0">
                <a:effectLst/>
                <a:latin typeface="Quattrocento Sans" panose="020B0502050000020003" pitchFamily="34" charset="0"/>
              </a:rPr>
              <a:t>   </a:t>
            </a: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I have the following potential conflict(s) of interest to report</a:t>
            </a:r>
            <a:endParaRPr lang="en-GB" sz="1300" b="0" dirty="0">
              <a:effectLst/>
            </a:endParaRPr>
          </a:p>
          <a:p>
            <a:pPr marL="467360" marR="607060" indent="-3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n-GB" sz="1300" b="0" dirty="0">
                <a:effectLst/>
              </a:rPr>
            </a:b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Type of affiliation / financial interest </a:t>
            </a:r>
            <a:r>
              <a:rPr lang="cs-CZ" sz="1300" b="0" i="0" u="none" strike="noStrike" dirty="0">
                <a:effectLst/>
                <a:latin typeface="Trebuchet MS" panose="020B0603020202020204" pitchFamily="34" charset="0"/>
              </a:rPr>
              <a:t>					</a:t>
            </a: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Name of commercial company </a:t>
            </a:r>
            <a:endParaRPr lang="cs-CZ" sz="1300" b="0" i="0" u="none" strike="noStrike" dirty="0">
              <a:effectLst/>
              <a:latin typeface="Trebuchet MS" panose="020B0603020202020204" pitchFamily="34" charset="0"/>
            </a:endParaRPr>
          </a:p>
          <a:p>
            <a:pPr marL="467360" marR="60706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Receipt of grants/research supports:</a:t>
            </a:r>
            <a:endParaRPr lang="en-GB" sz="1300" b="0" dirty="0">
              <a:effectLst/>
            </a:endParaRPr>
          </a:p>
          <a:p>
            <a:pPr marL="47180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Receipt of honoraria or consultation fees:</a:t>
            </a:r>
            <a:endParaRPr lang="en-GB" sz="1300" b="0" dirty="0">
              <a:effectLst/>
            </a:endParaRPr>
          </a:p>
          <a:p>
            <a:pPr marL="471805" marR="304863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n-GB" sz="1300" b="0" dirty="0">
                <a:effectLst/>
              </a:rPr>
            </a:b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Participation in a company sponsored speaker’s bureau: </a:t>
            </a:r>
            <a:endParaRPr lang="cs-CZ" sz="1300" b="0" i="0" u="none" strike="noStrike" dirty="0">
              <a:effectLst/>
              <a:latin typeface="Trebuchet MS" panose="020B0603020202020204" pitchFamily="34" charset="0"/>
            </a:endParaRPr>
          </a:p>
          <a:p>
            <a:pPr marL="471805" marR="304863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Stock shareholder:</a:t>
            </a:r>
            <a:endParaRPr lang="en-GB" sz="1300" b="0" dirty="0">
              <a:effectLst/>
            </a:endParaRPr>
          </a:p>
          <a:p>
            <a:pPr marL="47180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Other support (please specify):</a:t>
            </a:r>
            <a:endParaRPr lang="en-GB" sz="1300" b="0" dirty="0">
              <a:effectLst/>
            </a:endParaRPr>
          </a:p>
          <a:p>
            <a:pPr marL="12065" rtl="0">
              <a:spcBef>
                <a:spcPts val="0"/>
              </a:spcBef>
              <a:spcAft>
                <a:spcPts val="0"/>
              </a:spcAft>
            </a:pPr>
            <a:br>
              <a:rPr lang="en-GB" sz="1300" b="0" dirty="0">
                <a:effectLst/>
              </a:rPr>
            </a:br>
            <a:br>
              <a:rPr lang="en-GB" sz="1300" b="0" dirty="0">
                <a:effectLst/>
              </a:rPr>
            </a:br>
            <a:r>
              <a:rPr lang="cs-CZ" sz="1300" b="0" dirty="0">
                <a:effectLst/>
              </a:rPr>
              <a:t>	 </a:t>
            </a: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Signature: </a:t>
            </a:r>
            <a:r>
              <a:rPr lang="cs-CZ" sz="1300" b="0" i="0" u="none" strike="noStrike" dirty="0">
                <a:effectLst/>
                <a:latin typeface="Trebuchet MS" panose="020B0603020202020204" pitchFamily="34" charset="0"/>
              </a:rPr>
              <a:t>					</a:t>
            </a:r>
            <a:r>
              <a:rPr lang="en-GB" sz="1300" b="0" i="0" u="none" strike="noStrike" dirty="0">
                <a:effectLst/>
                <a:latin typeface="Trebuchet MS" panose="020B0603020202020204" pitchFamily="34" charset="0"/>
              </a:rPr>
              <a:t>Date:</a:t>
            </a:r>
            <a:endParaRPr lang="en-GB" sz="1300" b="0" dirty="0">
              <a:effectLst/>
            </a:endParaRPr>
          </a:p>
          <a:p>
            <a:br>
              <a:rPr lang="en-GB" dirty="0"/>
            </a:br>
            <a:endParaRPr lang="cs-CZ" sz="1800" b="0" dirty="0"/>
          </a:p>
          <a:p>
            <a:pPr lvl="0"/>
            <a:endParaRPr lang="cs-CZ" b="0" dirty="0"/>
          </a:p>
          <a:p>
            <a:pPr lvl="0"/>
            <a:endParaRPr lang="en-US" sz="1800" b="0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CB43DDC-C59A-228D-7DAD-5A03823BED17}"/>
              </a:ext>
            </a:extLst>
          </p:cNvPr>
          <p:cNvSpPr/>
          <p:nvPr/>
        </p:nvSpPr>
        <p:spPr>
          <a:xfrm>
            <a:off x="719418" y="2019300"/>
            <a:ext cx="201706" cy="25325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6F2B88D-1C5A-641C-3806-DD49D8CA57A4}"/>
              </a:ext>
            </a:extLst>
          </p:cNvPr>
          <p:cNvSpPr/>
          <p:nvPr/>
        </p:nvSpPr>
        <p:spPr>
          <a:xfrm>
            <a:off x="719418" y="2319618"/>
            <a:ext cx="201706" cy="25325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Znak násobení 5">
            <a:extLst>
              <a:ext uri="{FF2B5EF4-FFF2-40B4-BE49-F238E27FC236}">
                <a16:creationId xmlns:a16="http://schemas.microsoft.com/office/drawing/2014/main" id="{33F71026-61BA-C562-6911-4EA5CB5D4018}"/>
              </a:ext>
            </a:extLst>
          </p:cNvPr>
          <p:cNvSpPr/>
          <p:nvPr/>
        </p:nvSpPr>
        <p:spPr>
          <a:xfrm>
            <a:off x="734546" y="1976718"/>
            <a:ext cx="171450" cy="342900"/>
          </a:xfrm>
          <a:prstGeom prst="mathMultiply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1800" dirty="0" err="1">
                <a:solidFill>
                  <a:srgbClr val="E84E0F"/>
                </a:solidFill>
              </a:rPr>
              <a:t>Presentation</a:t>
            </a:r>
            <a:r>
              <a:rPr lang="cs-CZ" sz="1800" dirty="0">
                <a:solidFill>
                  <a:srgbClr val="E84E0F"/>
                </a:solidFill>
              </a:rPr>
              <a:t> </a:t>
            </a:r>
            <a:r>
              <a:rPr lang="cs-CZ" sz="1800" dirty="0" err="1">
                <a:solidFill>
                  <a:srgbClr val="E84E0F"/>
                </a:solidFill>
              </a:rPr>
              <a:t>slide</a:t>
            </a:r>
            <a:r>
              <a:rPr lang="cs-CZ" sz="1800" dirty="0">
                <a:solidFill>
                  <a:srgbClr val="E84E0F"/>
                </a:solidFill>
              </a:rPr>
              <a:t> </a:t>
            </a:r>
            <a:r>
              <a:rPr lang="cs-CZ" sz="1800" dirty="0" err="1">
                <a:solidFill>
                  <a:srgbClr val="E84E0F"/>
                </a:solidFill>
              </a:rPr>
              <a:t>title</a:t>
            </a:r>
            <a:r>
              <a:rPr lang="cs-CZ" sz="1800" dirty="0">
                <a:solidFill>
                  <a:srgbClr val="E84E0F"/>
                </a:solidFill>
              </a:rPr>
              <a:t> (</a:t>
            </a:r>
            <a:r>
              <a:rPr lang="cs-CZ" sz="1800" dirty="0" err="1">
                <a:solidFill>
                  <a:srgbClr val="E84E0F"/>
                </a:solidFill>
              </a:rPr>
              <a:t>color</a:t>
            </a:r>
            <a:r>
              <a:rPr lang="cs-CZ" sz="1800" dirty="0">
                <a:solidFill>
                  <a:srgbClr val="E84E0F"/>
                </a:solidFill>
              </a:rPr>
              <a:t> 1)</a:t>
            </a:r>
          </a:p>
          <a:p>
            <a:pPr lvl="0"/>
            <a:r>
              <a:rPr lang="cs-CZ" sz="1800" b="0" dirty="0" err="1"/>
              <a:t>Presentation</a:t>
            </a:r>
            <a:r>
              <a:rPr lang="cs-CZ" sz="1800" b="0" dirty="0"/>
              <a:t> text (</a:t>
            </a:r>
            <a:r>
              <a:rPr lang="cs-CZ" sz="1800" b="0" dirty="0" err="1"/>
              <a:t>color</a:t>
            </a:r>
            <a:r>
              <a:rPr lang="cs-CZ" sz="1800" b="0" dirty="0"/>
              <a:t> 2)</a:t>
            </a:r>
            <a:endParaRPr lang="en-US" sz="1800" b="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C1D6928B-5018-A3BA-4A30-EA102B59F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10" y="4019517"/>
            <a:ext cx="847165" cy="84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28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128</Words>
  <Application>Microsoft Office PowerPoint</Application>
  <PresentationFormat>Předvádění na obrazovce (16:9)</PresentationFormat>
  <Paragraphs>22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Arial</vt:lpstr>
      <vt:lpstr>Calibri</vt:lpstr>
      <vt:lpstr>Quattrocento Sans</vt:lpstr>
      <vt:lpstr>Trebuchet MS</vt:lpstr>
      <vt:lpstr>Office Theme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Robert</cp:lastModifiedBy>
  <cp:revision>17</cp:revision>
  <dcterms:created xsi:type="dcterms:W3CDTF">2025-04-22T12:29:46Z</dcterms:created>
  <dcterms:modified xsi:type="dcterms:W3CDTF">2026-09-17T21:54:56Z</dcterms:modified>
</cp:coreProperties>
</file>